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6F4BEAC-8DF7-435C-8254-43120B7ABD57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6948F4A-C32D-47CC-AA52-6C6E46A73C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zabotoi.ru/assets/images/resources/178/1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zabotoi.ru/assets/images/resources/178/-4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zabotoi.ru/assets/images/resources/178/-3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zabotoi.ru/assets/images/resources/178/-1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zabotoi.ru/assets/images/resources/178/-5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1628800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Семинар-практикум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Monotype Corsiva" pitchFamily="66" charset="0"/>
              </a:rPr>
              <a:t>«</a:t>
            </a:r>
            <a:r>
              <a:rPr lang="ru-RU" sz="3600" smtClean="0">
                <a:solidFill>
                  <a:schemeClr val="bg1"/>
                </a:solidFill>
                <a:latin typeface="Monotype Corsiva" pitchFamily="66" charset="0"/>
              </a:rPr>
              <a:t>Развитие </a:t>
            </a:r>
            <a:r>
              <a:rPr lang="ru-RU" sz="3600" smtClean="0">
                <a:solidFill>
                  <a:schemeClr val="bg1"/>
                </a:solidFill>
                <a:latin typeface="Monotype Corsiva" pitchFamily="66" charset="0"/>
              </a:rPr>
              <a:t>познавательной </a:t>
            </a:r>
            <a:r>
              <a:rPr lang="ru-RU" sz="3600" dirty="0" smtClean="0">
                <a:solidFill>
                  <a:schemeClr val="bg1"/>
                </a:solidFill>
                <a:latin typeface="Monotype Corsiva" pitchFamily="66" charset="0"/>
              </a:rPr>
              <a:t>сферы дошкольника»</a:t>
            </a:r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5085184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>
                <a:solidFill>
                  <a:schemeClr val="bg1"/>
                </a:solidFill>
                <a:latin typeface="Monotype Corsiva" pitchFamily="66" charset="0"/>
              </a:rPr>
              <a:t>Составитела</a:t>
            </a:r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:                           педагог-психолог </a:t>
            </a:r>
            <a:r>
              <a:rPr lang="ru-RU" sz="2400" dirty="0" err="1" smtClean="0">
                <a:solidFill>
                  <a:schemeClr val="bg1"/>
                </a:solidFill>
                <a:latin typeface="Monotype Corsiva" pitchFamily="66" charset="0"/>
              </a:rPr>
              <a:t>Смаглюкова</a:t>
            </a:r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 О.В.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Познавательные процессы </a:t>
            </a:r>
            <a:r>
              <a:rPr lang="ru-RU" sz="3600" dirty="0" smtClean="0">
                <a:solidFill>
                  <a:schemeClr val="bg1"/>
                </a:solidFill>
                <a:latin typeface="Monotype Corsiva" pitchFamily="66" charset="0"/>
              </a:rPr>
              <a:t>- психические </a:t>
            </a:r>
            <a:r>
              <a:rPr lang="ru-RU" sz="3600" dirty="0">
                <a:solidFill>
                  <a:schemeClr val="bg1"/>
                </a:solidFill>
                <a:latin typeface="Monotype Corsiva" pitchFamily="66" charset="0"/>
              </a:rPr>
              <a:t>процессы, обеспечивающие получение, хранение и воспроизведение информации, знаний из окружающей среды. Познавательные процессы входят как составная часть в любую человеческую деятельность и обеспечивают ту или иную ее эффективность.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Познавательная деятельность дошкольника </a:t>
            </a:r>
            <a:r>
              <a:rPr lang="ru-RU" sz="3600" dirty="0">
                <a:solidFill>
                  <a:schemeClr val="bg1"/>
                </a:solidFill>
                <a:latin typeface="Monotype Corsiva" pitchFamily="66" charset="0"/>
              </a:rPr>
              <a:t>характеризуется активной преобразующей позицией ребенка как субъекта этой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Структура познавательной деятельности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3568" y="2348880"/>
            <a:ext cx="770485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Цель – получить знания.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Мотив – различен в зависимости от ситуации.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Способы – познавательные умения, действия.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Условия – организованная развивающая среда, способствующая достижению цели.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Результат – получение знания.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Цель деятельности</a:t>
            </a:r>
            <a:r>
              <a:rPr lang="ru-RU" sz="5400" dirty="0">
                <a:solidFill>
                  <a:schemeClr val="bg1"/>
                </a:solidFill>
                <a:latin typeface="Monotype Corsiva" pitchFamily="66" charset="0"/>
              </a:rPr>
              <a:t> </a:t>
            </a:r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воспитателя дошкольного образования</a:t>
            </a:r>
            <a:r>
              <a:rPr lang="ru-RU" sz="5400" dirty="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Monotype Corsiva" pitchFamily="66" charset="0"/>
              </a:rPr>
              <a:t>заключается в стимулировании разных видов активности детей, обеспечивающей оптимальный уровень индивидуального развития, что позволяет ему осваивать разные сферы жизнедеятельности.</a:t>
            </a:r>
            <a:endParaRPr lang="ru-RU" sz="32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620688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Методы, стимулирующие познавательную активность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475656" y="2348879"/>
            <a:ext cx="619268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метод неожиданных решений</a:t>
            </a:r>
          </a:p>
          <a:p>
            <a:pPr lvl="0" algn="ctr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метод предъявления заданий с неопределенным окончанием</a:t>
            </a:r>
          </a:p>
          <a:p>
            <a:pPr lvl="0" algn="ctr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метод, стимулирующий проявление творческой самостоятельности</a:t>
            </a:r>
          </a:p>
          <a:p>
            <a:pPr lvl="0" algn="ctr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метод «преднамеренных ошибок»  (по Ш. А. </a:t>
            </a:r>
            <a:r>
              <a:rPr lang="ru-RU" sz="3200" dirty="0" err="1" smtClean="0">
                <a:solidFill>
                  <a:schemeClr val="bg1"/>
                </a:solidFill>
                <a:latin typeface="Monotype Corsiva" pitchFamily="66" charset="0"/>
              </a:rPr>
              <a:t>Амонашвили</a:t>
            </a: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)</a:t>
            </a:r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873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err="1" smtClean="0">
                <a:solidFill>
                  <a:schemeClr val="bg1"/>
                </a:solidFill>
                <a:latin typeface="Monotype Corsiva" pitchFamily="66" charset="0"/>
              </a:rPr>
              <a:t>Позавательные</a:t>
            </a:r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 процессы</a:t>
            </a:r>
          </a:p>
          <a:p>
            <a:pPr algn="ctr"/>
            <a:endParaRPr lang="ru-RU" sz="3600" b="1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83568" y="1794882"/>
            <a:ext cx="7704857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Восприятие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Мышление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Память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Внимание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Речь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r>
              <a:rPr lang="ru-RU" sz="4400" dirty="0" smtClean="0">
                <a:solidFill>
                  <a:schemeClr val="bg1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Воображение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>
                <a:tab pos="457200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16386" name="Picture 2" descr="http://mam-sovet.ru/wp-content/uploads/2013/11/nest-mishl-300x186.jpg"/>
          <p:cNvPicPr>
            <a:picLocks noChangeAspect="1" noChangeArrowheads="1"/>
          </p:cNvPicPr>
          <p:nvPr/>
        </p:nvPicPr>
        <p:blipFill>
          <a:blip r:embed="rId3" cstate="print"/>
          <a:srcRect l="5636" r="9818"/>
          <a:stretch>
            <a:fillRect/>
          </a:stretch>
        </p:blipFill>
        <p:spPr bwMode="auto">
          <a:xfrm>
            <a:off x="4211960" y="2276872"/>
            <a:ext cx="4065179" cy="2981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Monotype Corsiva" pitchFamily="66" charset="0"/>
              </a:rPr>
              <a:t>Восприятие </a:t>
            </a:r>
            <a:r>
              <a:rPr lang="ru-RU" sz="5400" dirty="0">
                <a:solidFill>
                  <a:schemeClr val="bg1"/>
                </a:solidFill>
                <a:latin typeface="Monotype Corsiva" pitchFamily="66" charset="0"/>
              </a:rPr>
              <a:t>– </a:t>
            </a:r>
            <a:endParaRPr lang="ru-RU" sz="5400" dirty="0" smtClean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41764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целенаправленный и активный интеллектуальный процесс по формированию образов окружающего мира с помощью всех  анализаторов - зрения, слуха, обоняния, осязания, вкуса. Все виды важны, так как чем больше задействовано анализаторов, тем более полна картина мира, и тем лучше и прочнее ребенок усваивает новое.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19458" name="Picture 2" descr="http://www.vse-pro-detey.ru/wp-content/uploads/2010/07/orkest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168352" cy="366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Внимание </a:t>
            </a: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–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50405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это форма организации познавательной деятельности, направленной на выбранный объект. Характеристиками внимания являются концентрация (степень сосредоточения на объекте, переключение (способность быстро менять объект, распределение (способность удерживать несколько объектов) и объем (количество объектов). Внимание бывает произвольным (целенаправленным) и непроизвольным.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Познавательные процессы">
            <a:hlinkClick r:id="rId3"/>
          </p:cNvPr>
          <p:cNvPicPr/>
          <p:nvPr/>
        </p:nvPicPr>
        <p:blipFill>
          <a:blip r:embed="rId4" cstate="print"/>
          <a:srcRect r="26087"/>
          <a:stretch>
            <a:fillRect/>
          </a:stretch>
        </p:blipFill>
        <p:spPr bwMode="auto">
          <a:xfrm>
            <a:off x="5724128" y="2132856"/>
            <a:ext cx="266429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«Найди 10 отличий»</a:t>
            </a:r>
            <a:endParaRPr lang="ru-RU" sz="5400" dirty="0" smtClean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2052" name="Picture 4" descr="http://p-shkola.by/isimages/s000176_737526.jpg"/>
          <p:cNvPicPr>
            <a:picLocks noChangeAspect="1" noChangeArrowheads="1"/>
          </p:cNvPicPr>
          <p:nvPr/>
        </p:nvPicPr>
        <p:blipFill>
          <a:blip r:embed="rId3" cstate="print"/>
          <a:srcRect t="9667"/>
          <a:stretch>
            <a:fillRect/>
          </a:stretch>
        </p:blipFill>
        <p:spPr bwMode="auto">
          <a:xfrm>
            <a:off x="971599" y="1628800"/>
            <a:ext cx="7217097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Память </a:t>
            </a: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–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можно разделить по органам чувств на зрительную, слуховую, обонятельную, осязательную и двигательную, по длительность хранения информации на кратковременную и долговременную, по степени осмысленности на механическую и логическую.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Структура познавательной деятельности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988840"/>
            <a:ext cx="36004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Мышление </a:t>
            </a: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–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48965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высшая ступень человеческого познания; процесс познания окружающего реального мира, образования и непрерывного пополнения запаса понятий, представлений и вывода новых суждений и умозаключений. Мышление позволяет получить знание о таких объектах, свойствах и отношениях окружающего мира, которые не могут быть непосредственно восприняты при помощи первой сигнальной системы.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Познавательное развитие дошкольников">
            <a:hlinkClick r:id="rId3"/>
          </p:cNvPr>
          <p:cNvPicPr/>
          <p:nvPr/>
        </p:nvPicPr>
        <p:blipFill>
          <a:blip r:embed="rId4" cstate="print"/>
          <a:srcRect l="13025"/>
          <a:stretch>
            <a:fillRect/>
          </a:stretch>
        </p:blipFill>
        <p:spPr bwMode="auto">
          <a:xfrm>
            <a:off x="5580112" y="2492896"/>
            <a:ext cx="2908171" cy="245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Сложи по образцу</a:t>
            </a:r>
            <a:endParaRPr lang="ru-RU" sz="5400" dirty="0" smtClean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t="16600" b="7038"/>
          <a:stretch>
            <a:fillRect/>
          </a:stretch>
        </p:blipFill>
        <p:spPr bwMode="auto">
          <a:xfrm>
            <a:off x="1007604" y="1772816"/>
            <a:ext cx="7128792" cy="408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Воображение </a:t>
            </a: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–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способность сознания создавать образы, представления, идеи и манипулировать им.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Психические познавательные процессы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2636912"/>
            <a:ext cx="47525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На что похоже</a:t>
            </a:r>
            <a:endParaRPr lang="ru-RU" sz="5400" dirty="0" smtClean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25602" name="Picture 2" descr="Пройти Тест Роршаха. Методика чернильные пятна, кляксы, значение, ответы рисунки, картинки, фото, таблицы"/>
          <p:cNvPicPr>
            <a:picLocks noChangeAspect="1" noChangeArrowheads="1"/>
          </p:cNvPicPr>
          <p:nvPr/>
        </p:nvPicPr>
        <p:blipFill>
          <a:blip r:embed="rId3" cstate="print"/>
          <a:srcRect l="6757" t="14037" r="9024" b="19791"/>
          <a:stretch>
            <a:fillRect/>
          </a:stretch>
        </p:blipFill>
        <p:spPr bwMode="auto">
          <a:xfrm rot="20291231">
            <a:off x="4365069" y="2580945"/>
            <a:ext cx="4032448" cy="2376264"/>
          </a:xfrm>
          <a:prstGeom prst="rect">
            <a:avLst/>
          </a:prstGeom>
          <a:noFill/>
        </p:spPr>
      </p:pic>
      <p:pic>
        <p:nvPicPr>
          <p:cNvPr id="25604" name="Picture 4" descr="Пятна роршаха, рисунок 3"/>
          <p:cNvPicPr>
            <a:picLocks noChangeAspect="1" noChangeArrowheads="1"/>
          </p:cNvPicPr>
          <p:nvPr/>
        </p:nvPicPr>
        <p:blipFill>
          <a:blip r:embed="rId4" cstate="print"/>
          <a:srcRect l="13230" t="5040" r="12116" b="10541"/>
          <a:stretch>
            <a:fillRect/>
          </a:stretch>
        </p:blipFill>
        <p:spPr bwMode="auto">
          <a:xfrm>
            <a:off x="683568" y="1988840"/>
            <a:ext cx="4139952" cy="3511099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2411760" y="1700808"/>
            <a:ext cx="792088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3">
                    <a:lumMod val="50000"/>
                  </a:schemeClr>
                </a:solidFill>
              </a:rPr>
              <a:t>1</a:t>
            </a:r>
            <a:endParaRPr lang="ru-RU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660232" y="1772816"/>
            <a:ext cx="792088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764704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Речь </a:t>
            </a:r>
            <a:r>
              <a:rPr lang="ru-RU" sz="5400" dirty="0" smtClean="0">
                <a:solidFill>
                  <a:schemeClr val="bg1"/>
                </a:solidFill>
                <a:latin typeface="Monotype Corsiva" pitchFamily="66" charset="0"/>
              </a:rPr>
              <a:t>–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00808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форма общения людей посредством языковых конструкций. Процесс речи предполагает, с одной стороны, формирование и формулирование мыслей языковыми (речевыми) средствами, а с другой стороны – восприятие языковых конструкций и их понимание.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8" name="Рисунок 7" descr="Развитие познавательных процессов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132856"/>
            <a:ext cx="367240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chool-box.ru/images/stories/shablony_prezentaziy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787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1628800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СПАСИБО</a:t>
            </a:r>
          </a:p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ЗА</a:t>
            </a:r>
          </a:p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Monotype Corsiva" pitchFamily="66" charset="0"/>
              </a:rPr>
              <a:t>ВНИМАНИЕ!</a:t>
            </a:r>
            <a:endParaRPr lang="ru-RU" sz="36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198</TotalTime>
  <Words>408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X64</dc:creator>
  <cp:lastModifiedBy>Евгений</cp:lastModifiedBy>
  <cp:revision>26</cp:revision>
  <dcterms:created xsi:type="dcterms:W3CDTF">2016-04-10T14:24:59Z</dcterms:created>
  <dcterms:modified xsi:type="dcterms:W3CDTF">2019-04-07T19:42:08Z</dcterms:modified>
</cp:coreProperties>
</file>